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22" r:id="rId3"/>
    <p:sldId id="342" r:id="rId4"/>
    <p:sldId id="343" r:id="rId5"/>
    <p:sldId id="344" r:id="rId6"/>
    <p:sldId id="345" r:id="rId7"/>
    <p:sldId id="346" r:id="rId8"/>
    <p:sldId id="284" r:id="rId9"/>
    <p:sldId id="329" r:id="rId10"/>
    <p:sldId id="330" r:id="rId11"/>
    <p:sldId id="325" r:id="rId12"/>
    <p:sldId id="327" r:id="rId13"/>
    <p:sldId id="328" r:id="rId14"/>
    <p:sldId id="331" r:id="rId15"/>
    <p:sldId id="334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1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9051" autoAdjust="0"/>
  </p:normalViewPr>
  <p:slideViewPr>
    <p:cSldViewPr snapToGrid="0" snapToObjects="1">
      <p:cViewPr>
        <p:scale>
          <a:sx n="85" d="100"/>
          <a:sy n="85" d="100"/>
        </p:scale>
        <p:origin x="-8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5: drawing and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Sep. </a:t>
            </a:r>
            <a:r>
              <a:rPr lang="en-US" sz="2400" dirty="0" smtClean="0"/>
              <a:t>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</a:t>
            </a:r>
            <a:r>
              <a:rPr lang="en-US" dirty="0" err="1" smtClean="0"/>
              <a:t>actionscript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File -&gt; New -&gt; </a:t>
            </a:r>
            <a:r>
              <a:rPr lang="en-US" sz="2800" dirty="0" err="1" smtClean="0"/>
              <a:t>Actionscript</a:t>
            </a:r>
            <a:r>
              <a:rPr lang="en-US" sz="2800" dirty="0" smtClean="0"/>
              <a:t> Interface</a:t>
            </a:r>
          </a:p>
          <a:p>
            <a:r>
              <a:rPr lang="en-US" sz="2800" dirty="0" smtClean="0"/>
              <a:t>Name it “</a:t>
            </a:r>
            <a:r>
              <a:rPr lang="en-US" sz="2800" dirty="0" err="1" smtClean="0"/>
              <a:t>IGUI_Shape</a:t>
            </a:r>
            <a:r>
              <a:rPr lang="en-US" sz="2800" dirty="0" smtClean="0"/>
              <a:t>”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Suppose we want all our shape classes to have two functions: </a:t>
            </a:r>
            <a:r>
              <a:rPr lang="en-US" sz="2800" i="1" dirty="0" smtClean="0"/>
              <a:t>draw():void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getName</a:t>
            </a:r>
            <a:r>
              <a:rPr lang="en-US" sz="2800" i="1" dirty="0" smtClean="0"/>
              <a:t>()</a:t>
            </a:r>
            <a:r>
              <a:rPr lang="en-US" sz="2800" i="1" dirty="0"/>
              <a:t>:</a:t>
            </a:r>
            <a:r>
              <a:rPr lang="en-US" sz="2800" i="1" dirty="0" smtClean="0"/>
              <a:t>String</a:t>
            </a:r>
          </a:p>
          <a:p>
            <a:pPr lvl="1"/>
            <a:r>
              <a:rPr lang="en-US" sz="2400" dirty="0" smtClean="0"/>
              <a:t>Declare them in the interface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471" y="4721412"/>
            <a:ext cx="7306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function</a:t>
            </a:r>
            <a:r>
              <a:rPr lang="en-US" sz="2000" b="1" dirty="0"/>
              <a:t> draw():</a:t>
            </a:r>
            <a:r>
              <a:rPr lang="en-US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void</a:t>
            </a:r>
            <a:r>
              <a:rPr lang="en-US" sz="2000" b="1" dirty="0"/>
              <a:t>;</a:t>
            </a:r>
          </a:p>
          <a:p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function</a:t>
            </a:r>
            <a:r>
              <a:rPr lang="en-US" sz="2000" b="1" dirty="0" smtClean="0"/>
              <a:t> </a:t>
            </a:r>
            <a:r>
              <a:rPr lang="en-US" sz="2000" b="1" dirty="0" err="1"/>
              <a:t>getName</a:t>
            </a:r>
            <a:r>
              <a:rPr lang="en-US" sz="2000" b="1" dirty="0"/>
              <a:t>():String;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540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actionscript</a:t>
            </a:r>
            <a:r>
              <a:rPr lang="en-US" dirty="0" smtClean="0"/>
              <a:t> class “</a:t>
            </a:r>
            <a:r>
              <a:rPr lang="en-US" dirty="0" err="1" smtClean="0"/>
              <a:t>GUI_Rectangle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8EB4E3"/>
                </a:solidFill>
              </a:rPr>
              <a:t>extends</a:t>
            </a:r>
            <a:r>
              <a:rPr lang="en-US" sz="2800" dirty="0" smtClean="0"/>
              <a:t> </a:t>
            </a:r>
            <a:r>
              <a:rPr lang="en-US" sz="2800" dirty="0" err="1" smtClean="0"/>
              <a:t>UIComponent</a:t>
            </a:r>
            <a:endParaRPr lang="en-US" sz="2800" dirty="0"/>
          </a:p>
          <a:p>
            <a:r>
              <a:rPr lang="en-US" sz="2800" dirty="0" smtClean="0">
                <a:solidFill>
                  <a:srgbClr val="8EB4E3"/>
                </a:solidFill>
              </a:rPr>
              <a:t>implements </a:t>
            </a:r>
            <a:r>
              <a:rPr lang="en-US" sz="2800" dirty="0" err="1" smtClean="0"/>
              <a:t>IGUI_Shape</a:t>
            </a:r>
            <a:endParaRPr lang="en-US" sz="2800" dirty="0" smtClean="0">
              <a:solidFill>
                <a:srgbClr val="8EB4E3"/>
              </a:solidFill>
            </a:endParaRPr>
          </a:p>
          <a:p>
            <a:r>
              <a:rPr lang="en-US" sz="2800" dirty="0" smtClean="0"/>
              <a:t>Constructor: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Control+Space</a:t>
            </a:r>
            <a:r>
              <a:rPr lang="en-US" sz="2800" dirty="0" smtClean="0"/>
              <a:t> to auto-import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6471" y="3092811"/>
            <a:ext cx="77903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2400"/>
              </a:spcBef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charset="0"/>
                <a:cs typeface="Courier New" charset="0"/>
                <a:sym typeface="Courier New" charset="0"/>
              </a:rPr>
              <a:t>super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571500" indent="-571500">
              <a:spcBef>
                <a:spcPts val="2400"/>
              </a:spcBef>
            </a:pPr>
            <a:r>
              <a:rPr lang="en-US" b="1" dirty="0" err="1" smtClean="0">
                <a:latin typeface="Courier New" charset="0"/>
                <a:cs typeface="Courier New" charset="0"/>
                <a:sym typeface="Courier New" charset="0"/>
              </a:rPr>
              <a:t>addEventListener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b="1" dirty="0" err="1">
                <a:latin typeface="Courier New" charset="0"/>
                <a:cs typeface="Courier New" charset="0"/>
                <a:sym typeface="Courier New" charset="0"/>
              </a:rPr>
              <a:t>FlexEvent.CREATION_COMPLETE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,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charset="0"/>
                <a:cs typeface="Courier New" charset="0"/>
                <a:sym typeface="Courier New" charset="0"/>
              </a:rPr>
              <a:t>function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  <a:sym typeface="Courier New" charset="0"/>
              </a:rPr>
              <a:t>event:FlexEvent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):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charset="0"/>
                <a:cs typeface="Courier New" charset="0"/>
                <a:sym typeface="Courier New" charset="0"/>
              </a:rPr>
              <a:t>void </a:t>
            </a:r>
            <a:r>
              <a:rPr lang="en-US" b="1" dirty="0" smtClean="0">
                <a:latin typeface="Courier New" charset="0"/>
                <a:cs typeface="Courier New" charset="0"/>
                <a:sym typeface="Courier New" charset="0"/>
              </a:rPr>
              <a:t>{</a:t>
            </a:r>
            <a:br>
              <a:rPr lang="en-US" b="1" dirty="0" smtClean="0">
                <a:latin typeface="Courier New" charset="0"/>
                <a:cs typeface="Courier New" charset="0"/>
                <a:sym typeface="Courier New" charset="0"/>
              </a:rPr>
            </a:br>
            <a:r>
              <a:rPr lang="en-US" b="1" dirty="0">
                <a:latin typeface="Courier New" charset="0"/>
                <a:cs typeface="Monaco" charset="0"/>
                <a:sym typeface="Courier New" charset="0"/>
              </a:rPr>
              <a:t>		</a:t>
            </a:r>
            <a:r>
              <a:rPr lang="en-US" b="1" dirty="0" smtClean="0">
                <a:latin typeface="Courier New" charset="0"/>
                <a:cs typeface="Monaco" charset="0"/>
                <a:sym typeface="Courier New" charset="0"/>
              </a:rPr>
              <a:t>draw(</a:t>
            </a:r>
            <a:r>
              <a:rPr lang="en-US" b="1" dirty="0">
                <a:latin typeface="Courier New" charset="0"/>
                <a:cs typeface="Monaco" charset="0"/>
                <a:sym typeface="Courier New" charset="0"/>
              </a:rPr>
              <a:t>)</a:t>
            </a:r>
            <a:r>
              <a:rPr lang="en-US" b="1" dirty="0" smtClean="0">
                <a:latin typeface="Courier New" charset="0"/>
                <a:cs typeface="Monaco" charset="0"/>
                <a:sym typeface="Courier New" charset="0"/>
              </a:rPr>
              <a:t>;</a:t>
            </a:r>
            <a:endParaRPr lang="en-US" b="1" dirty="0">
              <a:latin typeface="Courier New" charset="0"/>
              <a:cs typeface="Monaco" charset="0"/>
              <a:sym typeface="Courier New" charset="0"/>
            </a:endParaRPr>
          </a:p>
          <a:p>
            <a:pPr marL="571500" indent="-571500"/>
            <a:r>
              <a:rPr lang="en-US" b="1" dirty="0" smtClean="0">
                <a:latin typeface="Courier New" charset="0"/>
                <a:cs typeface="Monaco" charset="0"/>
                <a:sym typeface="Courier New" charset="0"/>
              </a:rPr>
              <a:t>}</a:t>
            </a:r>
            <a:r>
              <a:rPr lang="en-US" b="1" dirty="0">
                <a:latin typeface="Courier New" charset="0"/>
                <a:cs typeface="Monaco" charset="0"/>
                <a:sym typeface="Courier New" charset="0"/>
              </a:rPr>
              <a:t>);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3754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an </a:t>
            </a:r>
            <a:r>
              <a:rPr lang="en-US" dirty="0" err="1"/>
              <a:t>actionscript</a:t>
            </a:r>
            <a:r>
              <a:rPr lang="en-US" dirty="0"/>
              <a:t> class </a:t>
            </a:r>
            <a:r>
              <a:rPr lang="en-US" dirty="0" smtClean="0"/>
              <a:t>“</a:t>
            </a:r>
            <a:r>
              <a:rPr lang="en-US" dirty="0" err="1"/>
              <a:t>GUI_Rectangle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Declare a public function </a:t>
            </a:r>
            <a:r>
              <a:rPr lang="en-US" sz="2800" dirty="0" smtClean="0">
                <a:cs typeface="Courier New"/>
              </a:rPr>
              <a:t>draw():void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(width &amp; height inherited)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Declare a public function </a:t>
            </a:r>
            <a:r>
              <a:rPr lang="en-US" sz="2800" dirty="0" err="1" smtClean="0"/>
              <a:t>getName</a:t>
            </a:r>
            <a:r>
              <a:rPr lang="en-US" sz="2800" dirty="0" smtClean="0"/>
              <a:t>():String that returns “Rectangle”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7177" y="2659530"/>
            <a:ext cx="779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2400"/>
              </a:spcBef>
            </a:pPr>
            <a:r>
              <a:rPr lang="en-US" b="1" dirty="0">
                <a:latin typeface="Courier New" charset="0"/>
                <a:cs typeface="Monaco" charset="0"/>
                <a:sym typeface="Courier New" charset="0"/>
              </a:rPr>
              <a:t>	</a:t>
            </a:r>
            <a:r>
              <a:rPr lang="en-US" b="1" dirty="0" smtClean="0">
                <a:latin typeface="Courier New" charset="0"/>
                <a:cs typeface="Courier New" charset="0"/>
                <a:sym typeface="Courier New" charset="0"/>
              </a:rPr>
              <a:t>graphics.beginFill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b="1" dirty="0" smtClean="0">
                <a:latin typeface="Courier New" charset="0"/>
                <a:cs typeface="Courier New" charset="0"/>
                <a:sym typeface="Courier New" charset="0"/>
              </a:rPr>
              <a:t>0x000000)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571500" indent="-571500"/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  <a:sym typeface="Courier New" charset="0"/>
              </a:rPr>
              <a:t>graphics.drawRect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(0, 0, width, height);</a:t>
            </a:r>
          </a:p>
          <a:p>
            <a:pPr marL="571500" indent="-571500"/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  <a:sym typeface="Courier New" charset="0"/>
              </a:rPr>
              <a:t>graphics.endFill</a:t>
            </a:r>
            <a:r>
              <a:rPr lang="en-US" b="1" dirty="0"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883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GUI_Rectangle</a:t>
            </a:r>
            <a:r>
              <a:rPr lang="en-US" dirty="0" smtClean="0"/>
              <a:t> to the </a:t>
            </a:r>
            <a:r>
              <a:rPr lang="en-US" dirty="0" err="1" smtClean="0"/>
              <a:t>mxml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First, declare a </a:t>
            </a:r>
            <a:r>
              <a:rPr lang="en-US" sz="2800" dirty="0" err="1" smtClean="0"/>
              <a:t>VGroup</a:t>
            </a:r>
            <a:r>
              <a:rPr lang="en-US" sz="2800" dirty="0" smtClean="0"/>
              <a:t> as the parent object</a:t>
            </a:r>
            <a:endParaRPr lang="en-US" sz="2800" dirty="0"/>
          </a:p>
          <a:p>
            <a:r>
              <a:rPr lang="en-US" sz="2800" dirty="0" smtClean="0"/>
              <a:t>&lt;</a:t>
            </a:r>
            <a:r>
              <a:rPr lang="en-US" sz="2800" dirty="0" err="1" smtClean="0"/>
              <a:t>local:GUI_Rectangle</a:t>
            </a:r>
            <a:r>
              <a:rPr lang="en-US" sz="2800" dirty="0" smtClean="0"/>
              <a:t> …&gt;</a:t>
            </a:r>
          </a:p>
          <a:p>
            <a:pPr lvl="1"/>
            <a:r>
              <a:rPr lang="en-US" sz="2400" dirty="0" smtClean="0"/>
              <a:t>Because the class is in the default package</a:t>
            </a:r>
          </a:p>
          <a:p>
            <a:endParaRPr lang="en-US" sz="2800" dirty="0" smtClean="0"/>
          </a:p>
          <a:p>
            <a:r>
              <a:rPr lang="en-US" sz="2800" dirty="0" smtClean="0"/>
              <a:t>Set width and height both to 100</a:t>
            </a:r>
            <a:endParaRPr lang="en-US" sz="2800" dirty="0"/>
          </a:p>
        </p:txBody>
      </p:sp>
      <p:pic>
        <p:nvPicPr>
          <p:cNvPr id="5" name="Picture 4" descr="Screen Shot 2012-09-25 at 1.35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33" y="4247776"/>
            <a:ext cx="7442410" cy="16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14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graphics</a:t>
            </a:r>
            <a:r>
              <a:rPr lang="en-US" dirty="0" smtClean="0"/>
              <a:t>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accent6">
                    <a:lumMod val="60000"/>
                    <a:lumOff val="40000"/>
                  </a:schemeClr>
                </a:solidFill>
                <a:cs typeface="Courier New Bold" charset="0"/>
                <a:sym typeface="Courier New Bold" charset="0"/>
              </a:rPr>
              <a:t>beginFill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cs typeface="Courier New Bold" charset="0"/>
                <a:sym typeface="Courier New Bold" charset="0"/>
              </a:rPr>
              <a:t>(color, opacity)</a:t>
            </a:r>
            <a:r>
              <a:rPr lang="en-US" sz="2800" dirty="0">
                <a:cs typeface="Gill Sans" charset="0"/>
              </a:rPr>
              <a:t>: start drawing shape</a:t>
            </a:r>
          </a:p>
          <a:p>
            <a:endParaRPr lang="en-US" sz="2800" dirty="0">
              <a:cs typeface="Monaco" charset="0"/>
              <a:sym typeface="Courier New Bold" charset="0"/>
            </a:endParaRPr>
          </a:p>
          <a:p>
            <a:r>
              <a:rPr lang="en-US" sz="2800" dirty="0" err="1">
                <a:solidFill>
                  <a:srgbClr val="FAC090"/>
                </a:solidFill>
                <a:cs typeface="Monaco" charset="0"/>
                <a:sym typeface="Courier New Bold" charset="0"/>
              </a:rPr>
              <a:t>moveTo</a:t>
            </a:r>
            <a:r>
              <a:rPr lang="en-US" sz="2800" dirty="0">
                <a:solidFill>
                  <a:srgbClr val="FAC090"/>
                </a:solidFill>
                <a:cs typeface="Monaco" charset="0"/>
                <a:sym typeface="Courier New Bold" charset="0"/>
              </a:rPr>
              <a:t>(</a:t>
            </a:r>
            <a:r>
              <a:rPr lang="en-US" sz="2800" dirty="0" err="1">
                <a:solidFill>
                  <a:srgbClr val="FAC090"/>
                </a:solidFill>
                <a:cs typeface="Monaco" charset="0"/>
                <a:sym typeface="Courier New Bold" charset="0"/>
              </a:rPr>
              <a:t>x,y</a:t>
            </a:r>
            <a:r>
              <a:rPr lang="en-US" sz="2800" dirty="0">
                <a:solidFill>
                  <a:srgbClr val="FAC090"/>
                </a:solidFill>
                <a:cs typeface="Monaco" charset="0"/>
                <a:sym typeface="Courier New Bold" charset="0"/>
              </a:rPr>
              <a:t>)</a:t>
            </a:r>
            <a:r>
              <a:rPr lang="en-US" sz="2800" dirty="0">
                <a:cs typeface="Gill Sans" charset="0"/>
              </a:rPr>
              <a:t>: move drawing position</a:t>
            </a:r>
          </a:p>
          <a:p>
            <a:endParaRPr lang="en-US" sz="2800" dirty="0">
              <a:cs typeface="Gill Sans" charset="0"/>
            </a:endParaRPr>
          </a:p>
          <a:p>
            <a:r>
              <a:rPr lang="en-US" sz="2800" dirty="0" err="1">
                <a:solidFill>
                  <a:srgbClr val="FAC090"/>
                </a:solidFill>
                <a:cs typeface="Courier New Bold" charset="0"/>
                <a:sym typeface="Courier New Bold" charset="0"/>
              </a:rPr>
              <a:t>lineTo</a:t>
            </a:r>
            <a:r>
              <a:rPr lang="en-US" sz="2800" dirty="0">
                <a:solidFill>
                  <a:srgbClr val="FAC090"/>
                </a:solidFill>
                <a:cs typeface="Courier New Bold" charset="0"/>
                <a:sym typeface="Courier New Bold" charset="0"/>
              </a:rPr>
              <a:t>(</a:t>
            </a:r>
            <a:r>
              <a:rPr lang="en-US" sz="2800" dirty="0" err="1">
                <a:solidFill>
                  <a:srgbClr val="FAC090"/>
                </a:solidFill>
                <a:cs typeface="Courier New Bold" charset="0"/>
                <a:sym typeface="Courier New Bold" charset="0"/>
              </a:rPr>
              <a:t>x,y</a:t>
            </a:r>
            <a:r>
              <a:rPr lang="en-US" sz="2800" dirty="0">
                <a:solidFill>
                  <a:srgbClr val="FAC090"/>
                </a:solidFill>
                <a:cs typeface="Courier New Bold" charset="0"/>
                <a:sym typeface="Courier New Bold" charset="0"/>
              </a:rPr>
              <a:t>)</a:t>
            </a:r>
            <a:r>
              <a:rPr lang="en-US" sz="2800" dirty="0">
                <a:cs typeface="Gill Sans" charset="0"/>
              </a:rPr>
              <a:t>: move drawing position &amp; draw</a:t>
            </a:r>
          </a:p>
          <a:p>
            <a:endParaRPr lang="en-US" sz="2800" dirty="0">
              <a:cs typeface="Gill Sans" charset="0"/>
            </a:endParaRPr>
          </a:p>
          <a:p>
            <a:r>
              <a:rPr lang="en-US" sz="2800" dirty="0" err="1">
                <a:solidFill>
                  <a:srgbClr val="FAC090"/>
                </a:solidFill>
                <a:cs typeface="Courier New Bold" charset="0"/>
                <a:sym typeface="Courier New Bold" charset="0"/>
              </a:rPr>
              <a:t>endFill</a:t>
            </a:r>
            <a:r>
              <a:rPr lang="en-US" sz="2800" dirty="0">
                <a:solidFill>
                  <a:srgbClr val="FAC090"/>
                </a:solidFill>
                <a:cs typeface="Courier New Bold" charset="0"/>
                <a:sym typeface="Courier New Bold" charset="0"/>
              </a:rPr>
              <a:t>()</a:t>
            </a:r>
            <a:r>
              <a:rPr lang="en-US" sz="2800" dirty="0">
                <a:cs typeface="Gill Sans" charset="0"/>
              </a:rPr>
              <a:t>: fills shape drawn with color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803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coordinates</a:t>
            </a:r>
            <a:endParaRPr lang="en-US" dirty="0"/>
          </a:p>
        </p:txBody>
      </p:sp>
      <p:pic>
        <p:nvPicPr>
          <p:cNvPr id="3" name="Picture 2" descr="Screen Shot 2012-09-25 at 1.1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3754" cy="46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7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coordinates</a:t>
            </a:r>
            <a:endParaRPr lang="en-US" dirty="0"/>
          </a:p>
        </p:txBody>
      </p:sp>
      <p:pic>
        <p:nvPicPr>
          <p:cNvPr id="10" name="Picture 9" descr="Screen Shot 2012-09-25 at 1.12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254" y="1626814"/>
            <a:ext cx="10168901" cy="46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75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coordinates</a:t>
            </a:r>
            <a:endParaRPr lang="en-US" dirty="0"/>
          </a:p>
        </p:txBody>
      </p:sp>
      <p:pic>
        <p:nvPicPr>
          <p:cNvPr id="32" name="Picture 31" descr="Screen Shot 2012-09-25 at 1.13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871"/>
            <a:ext cx="9144000" cy="499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30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actionscript</a:t>
            </a:r>
            <a:r>
              <a:rPr lang="en-US" dirty="0" smtClean="0"/>
              <a:t> class “</a:t>
            </a:r>
            <a:r>
              <a:rPr lang="en-US" dirty="0" err="1" smtClean="0"/>
              <a:t>GUI_Triangle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extends </a:t>
            </a:r>
            <a:r>
              <a:rPr lang="en-US" sz="2800" dirty="0" err="1" smtClean="0"/>
              <a:t>UIComponent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implements </a:t>
            </a:r>
            <a:r>
              <a:rPr lang="en-US" sz="2800" dirty="0" err="1" smtClean="0"/>
              <a:t>IGUI_Shape</a:t>
            </a:r>
            <a:r>
              <a:rPr lang="en-US" sz="2800" dirty="0" smtClean="0"/>
              <a:t> </a:t>
            </a:r>
          </a:p>
          <a:p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Constructor: same as </a:t>
            </a:r>
            <a:r>
              <a:rPr lang="en-US" sz="2800" dirty="0" err="1" smtClean="0">
                <a:solidFill>
                  <a:srgbClr val="FFFFFF"/>
                </a:solidFill>
              </a:rPr>
              <a:t>GUI_Rectangle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Declare a public function </a:t>
            </a:r>
            <a:r>
              <a:rPr lang="en-US" sz="2800" dirty="0" err="1" smtClean="0">
                <a:solidFill>
                  <a:srgbClr val="FFFFFF"/>
                </a:solidFill>
              </a:rPr>
              <a:t>getName</a:t>
            </a:r>
            <a:r>
              <a:rPr lang="en-US" sz="2800" dirty="0" smtClean="0">
                <a:solidFill>
                  <a:srgbClr val="FFFFFF"/>
                </a:solidFill>
              </a:rPr>
              <a:t>():String that returns “Triangle”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Declare a public function draw():void that draws </a:t>
            </a:r>
            <a:r>
              <a:rPr lang="en-US" sz="2800" dirty="0">
                <a:solidFill>
                  <a:srgbClr val="FFFFFF"/>
                </a:solidFill>
              </a:rPr>
              <a:t>a </a:t>
            </a:r>
            <a:r>
              <a:rPr lang="en-US" sz="2800" dirty="0" smtClean="0">
                <a:solidFill>
                  <a:srgbClr val="FFFFFF"/>
                </a:solidFill>
              </a:rPr>
              <a:t>red triangle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(0, height), (width, height), (width/2, 0)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GUI_Triangle</a:t>
            </a:r>
            <a:r>
              <a:rPr lang="en-US" dirty="0" smtClean="0"/>
              <a:t> to the </a:t>
            </a:r>
            <a:r>
              <a:rPr lang="en-US" dirty="0" err="1" smtClean="0"/>
              <a:t>mxml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Put it inside &lt;</a:t>
            </a:r>
            <a:r>
              <a:rPr lang="en-US" sz="2800" dirty="0" err="1" smtClean="0"/>
              <a:t>VGroup</a:t>
            </a:r>
            <a:r>
              <a:rPr lang="en-US" sz="2800" dirty="0" smtClean="0"/>
              <a:t>&gt;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 descr="Screen Shot 2012-09-25 at 1.43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63" y="2675217"/>
            <a:ext cx="7534791" cy="195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9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5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of some Programming Concepts</a:t>
            </a:r>
          </a:p>
          <a:p>
            <a:pPr lvl="1"/>
            <a:r>
              <a:rPr lang="en-US" sz="2400" dirty="0" err="1" smtClean="0"/>
              <a:t>Ascii</a:t>
            </a:r>
            <a:r>
              <a:rPr lang="en-US" sz="2400" dirty="0" smtClean="0"/>
              <a:t> code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Creating New </a:t>
            </a:r>
            <a:r>
              <a:rPr lang="en-US" sz="2800" dirty="0" err="1" smtClean="0"/>
              <a:t>UIComponents</a:t>
            </a:r>
            <a:endParaRPr lang="en-US" sz="2800" dirty="0" smtClean="0"/>
          </a:p>
          <a:p>
            <a:pPr lvl="1"/>
            <a:r>
              <a:rPr lang="en-US" sz="2400" dirty="0" smtClean="0"/>
              <a:t>Triangle, circle, smiley face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External Classes and Interfaces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5296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90337" y="4930588"/>
            <a:ext cx="1703294" cy="143015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GUI_Smiley</a:t>
            </a:r>
            <a:r>
              <a:rPr lang="en-US" dirty="0" smtClean="0"/>
              <a:t>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7976" cy="4525963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extends </a:t>
            </a:r>
            <a:r>
              <a:rPr lang="en-US" sz="2800" dirty="0" err="1"/>
              <a:t>UIComponent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implements </a:t>
            </a:r>
            <a:r>
              <a:rPr lang="en-US" sz="2800" dirty="0" err="1" smtClean="0"/>
              <a:t>IGUI_Shape</a:t>
            </a:r>
            <a:endParaRPr lang="en-US" sz="2800" dirty="0" smtClean="0"/>
          </a:p>
          <a:p>
            <a:r>
              <a:rPr lang="en-US" sz="2800" dirty="0" smtClean="0"/>
              <a:t>Constructor: Same </a:t>
            </a:r>
          </a:p>
          <a:p>
            <a:r>
              <a:rPr lang="en-US" sz="2800" dirty="0" err="1" smtClean="0"/>
              <a:t>getName</a:t>
            </a:r>
            <a:r>
              <a:rPr lang="en-US" sz="2800" dirty="0" smtClean="0"/>
              <a:t>: return “Smiley”</a:t>
            </a:r>
            <a:r>
              <a:rPr lang="en-US" sz="2800" dirty="0" smtClean="0"/>
              <a:t>’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" t="6749" r="17293" b="8403"/>
          <a:stretch>
            <a:fillRect/>
          </a:stretch>
        </p:blipFill>
        <p:spPr bwMode="auto">
          <a:xfrm>
            <a:off x="6164729" y="2276902"/>
            <a:ext cx="2522071" cy="246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435" y="3085603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Stroke size 2</a:t>
            </a:r>
            <a:r>
              <a:rPr lang="en-US" sz="2400" dirty="0"/>
              <a:t>: </a:t>
            </a:r>
            <a:r>
              <a:rPr lang="en-US" sz="2400" dirty="0" err="1"/>
              <a:t>graphics.lineStyle</a:t>
            </a:r>
            <a:r>
              <a:rPr lang="en-US" sz="2400" dirty="0"/>
              <a:t>(2)</a:t>
            </a:r>
            <a:r>
              <a:rPr lang="en-US" sz="2400" dirty="0" smtClean="0"/>
              <a:t>;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Yellow: </a:t>
            </a:r>
            <a:r>
              <a:rPr lang="en-US" sz="2400" dirty="0" smtClean="0"/>
              <a:t>0xFFFF00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rgbClr val="FAC090"/>
                </a:solidFill>
              </a:rPr>
              <a:t>Face</a:t>
            </a:r>
            <a:r>
              <a:rPr lang="en-US" sz="2400" dirty="0">
                <a:solidFill>
                  <a:srgbClr val="FAC090"/>
                </a:solidFill>
              </a:rPr>
              <a:t>: </a:t>
            </a:r>
            <a:r>
              <a:rPr lang="en-US" sz="2400" dirty="0" smtClean="0"/>
              <a:t>center </a:t>
            </a:r>
            <a:r>
              <a:rPr lang="en-US" sz="2400" dirty="0" smtClean="0"/>
              <a:t>(x, y)</a:t>
            </a:r>
            <a:r>
              <a:rPr lang="en-US" sz="2400" dirty="0" smtClean="0"/>
              <a:t>, radius = </a:t>
            </a:r>
            <a:r>
              <a:rPr lang="en-US" sz="2400" dirty="0" smtClean="0"/>
              <a:t>50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AC090"/>
                </a:solidFill>
              </a:rPr>
              <a:t>Eyes</a:t>
            </a:r>
            <a:r>
              <a:rPr lang="en-US" sz="2400" dirty="0">
                <a:solidFill>
                  <a:srgbClr val="FAC090"/>
                </a:solidFill>
              </a:rPr>
              <a:t>: </a:t>
            </a:r>
            <a:r>
              <a:rPr lang="en-US" sz="2400" dirty="0" smtClean="0">
                <a:solidFill>
                  <a:srgbClr val="FFFFFF"/>
                </a:solidFill>
              </a:rPr>
              <a:t>center </a:t>
            </a:r>
            <a:r>
              <a:rPr lang="en-US" sz="2400" dirty="0" smtClean="0"/>
              <a:t>(x-r/2, y-r/2)</a:t>
            </a:r>
            <a:r>
              <a:rPr lang="en-US" sz="2400" dirty="0" smtClean="0"/>
              <a:t>&amp;</a:t>
            </a:r>
            <a:r>
              <a:rPr lang="en-US" sz="2400" dirty="0" smtClean="0"/>
              <a:t>(</a:t>
            </a:r>
            <a:r>
              <a:rPr lang="en-US" sz="2400" dirty="0" err="1" smtClean="0"/>
              <a:t>x+r</a:t>
            </a:r>
            <a:r>
              <a:rPr lang="en-US" sz="2400" dirty="0" smtClean="0"/>
              <a:t>/2,y-r/2)</a:t>
            </a:r>
            <a:r>
              <a:rPr lang="en-US" sz="2400" dirty="0" smtClean="0"/>
              <a:t>, r</a:t>
            </a:r>
            <a:r>
              <a:rPr lang="en-US" sz="2400" dirty="0" smtClean="0"/>
              <a:t>=r/10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AC090"/>
                </a:solidFill>
              </a:rPr>
              <a:t>Smile</a:t>
            </a:r>
            <a:r>
              <a:rPr lang="en-US" sz="2400" dirty="0"/>
              <a:t>: </a:t>
            </a:r>
            <a:r>
              <a:rPr lang="en-US" sz="2400" dirty="0" smtClean="0"/>
              <a:t>Curve</a:t>
            </a:r>
          </a:p>
          <a:p>
            <a:r>
              <a:rPr lang="en-US" sz="2400" dirty="0" err="1" smtClean="0"/>
              <a:t>graphics.moveTo</a:t>
            </a:r>
            <a:r>
              <a:rPr lang="en-US" sz="2400" dirty="0" smtClean="0"/>
              <a:t>(x-r/2,y+r/2)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graphics.curveTo</a:t>
            </a:r>
            <a:r>
              <a:rPr lang="en-US" sz="2400" dirty="0" smtClean="0"/>
              <a:t>(x, </a:t>
            </a:r>
            <a:r>
              <a:rPr lang="en-US" sz="2400" dirty="0" err="1" smtClean="0"/>
              <a:t>y+r,x+r</a:t>
            </a:r>
            <a:r>
              <a:rPr lang="en-US" sz="2400" dirty="0" smtClean="0"/>
              <a:t>/2, </a:t>
            </a:r>
            <a:r>
              <a:rPr lang="en-US" sz="2400" dirty="0" err="1" smtClean="0"/>
              <a:t>y+r</a:t>
            </a:r>
            <a:r>
              <a:rPr lang="en-US" sz="2400" dirty="0" smtClean="0"/>
              <a:t>/2)</a:t>
            </a:r>
            <a:r>
              <a:rPr lang="en-US" sz="2400" dirty="0"/>
              <a:t>;</a:t>
            </a:r>
          </a:p>
        </p:txBody>
      </p:sp>
      <p:pic>
        <p:nvPicPr>
          <p:cNvPr id="6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231" y="5135563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44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GUI_Smiley</a:t>
            </a:r>
            <a:r>
              <a:rPr lang="en-US" dirty="0" smtClean="0"/>
              <a:t> to the </a:t>
            </a:r>
            <a:r>
              <a:rPr lang="en-US" dirty="0" err="1" smtClean="0"/>
              <a:t>mxml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80315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Same way (</a:t>
            </a:r>
            <a:r>
              <a:rPr lang="en-US" sz="2800" dirty="0" err="1" smtClean="0"/>
              <a:t>w&amp;h</a:t>
            </a:r>
            <a:r>
              <a:rPr lang="en-US" sz="2800" dirty="0" smtClean="0"/>
              <a:t>: 100x100)</a:t>
            </a:r>
          </a:p>
          <a:p>
            <a:endParaRPr lang="en-US" sz="2800" dirty="0"/>
          </a:p>
          <a:p>
            <a:r>
              <a:rPr lang="en-US" sz="2800" dirty="0" smtClean="0"/>
              <a:t>What if most of the time, I want my </a:t>
            </a:r>
            <a:r>
              <a:rPr lang="en-US" sz="2800" dirty="0" err="1" smtClean="0"/>
              <a:t>GUI_Smiley</a:t>
            </a:r>
            <a:r>
              <a:rPr lang="en-US" sz="2800" dirty="0" smtClean="0"/>
              <a:t> to have a label below it showing its name?</a:t>
            </a:r>
          </a:p>
          <a:p>
            <a:pPr lvl="1"/>
            <a:r>
              <a:rPr lang="en-US" sz="2400" dirty="0" smtClean="0"/>
              <a:t>I’ll drag a label every </a:t>
            </a:r>
            <a:r>
              <a:rPr lang="en-US" sz="2400" dirty="0"/>
              <a:t>time when I add a smiley face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I’ll create a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MXML component </a:t>
            </a:r>
            <a:r>
              <a:rPr lang="en-US" sz="2400" dirty="0" smtClean="0"/>
              <a:t>that contains a </a:t>
            </a:r>
            <a:r>
              <a:rPr lang="en-US" sz="2400" dirty="0"/>
              <a:t>smiley face and a label and </a:t>
            </a:r>
            <a:r>
              <a:rPr lang="en-US" sz="2400" dirty="0" smtClean="0"/>
              <a:t>add that component to the main </a:t>
            </a:r>
            <a:r>
              <a:rPr lang="en-US" sz="2400" dirty="0" err="1" smtClean="0"/>
              <a:t>mxml</a:t>
            </a:r>
            <a:r>
              <a:rPr lang="en-US" sz="2400" dirty="0" smtClean="0"/>
              <a:t>.</a:t>
            </a:r>
          </a:p>
        </p:txBody>
      </p:sp>
      <p:pic>
        <p:nvPicPr>
          <p:cNvPr id="6" name="Picture 5" descr="Screen Shot 2012-09-25 at 12.25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28" y="2335679"/>
            <a:ext cx="2000772" cy="25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72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MXML component “</a:t>
            </a:r>
            <a:r>
              <a:rPr lang="en-US" dirty="0" err="1" smtClean="0"/>
              <a:t>Smiley_and_Label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46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File -&gt; New -&gt; MXML Component</a:t>
            </a:r>
          </a:p>
          <a:p>
            <a:r>
              <a:rPr lang="en-US" sz="2800" dirty="0" smtClean="0"/>
              <a:t>Based </a:t>
            </a:r>
            <a:r>
              <a:rPr lang="en-US" sz="2800" dirty="0"/>
              <a:t>on </a:t>
            </a:r>
            <a:r>
              <a:rPr lang="en-US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spark.components.VGroup</a:t>
            </a:r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The root object will be a </a:t>
            </a:r>
            <a:r>
              <a:rPr lang="en-US" sz="2400" dirty="0" err="1" smtClean="0">
                <a:solidFill>
                  <a:srgbClr val="FFFFFF"/>
                </a:solidFill>
              </a:rPr>
              <a:t>Vgroup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Put a label and a </a:t>
            </a:r>
            <a:r>
              <a:rPr lang="en-US" sz="2800" dirty="0" err="1" smtClean="0">
                <a:solidFill>
                  <a:srgbClr val="FFFFFF"/>
                </a:solidFill>
              </a:rPr>
              <a:t>GUI_Smiley</a:t>
            </a:r>
            <a:r>
              <a:rPr lang="en-US" sz="2800" dirty="0" smtClean="0">
                <a:solidFill>
                  <a:srgbClr val="FFFFFF"/>
                </a:solidFill>
              </a:rPr>
              <a:t> in the MXML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Add the component to your main </a:t>
            </a:r>
            <a:r>
              <a:rPr lang="en-US" sz="2800" dirty="0" err="1" smtClean="0">
                <a:solidFill>
                  <a:srgbClr val="FFFFFF"/>
                </a:solidFill>
              </a:rPr>
              <a:t>mxml</a:t>
            </a:r>
            <a:r>
              <a:rPr lang="en-US" sz="2800" dirty="0" smtClean="0">
                <a:solidFill>
                  <a:srgbClr val="FFFFFF"/>
                </a:solidFill>
              </a:rPr>
              <a:t> file (100x120).</a:t>
            </a:r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/>
          </a:p>
        </p:txBody>
      </p:sp>
      <p:pic>
        <p:nvPicPr>
          <p:cNvPr id="5" name="Picture 4" descr="Screen Shot 2012-09-25 at 12.26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18" y="3781238"/>
            <a:ext cx="7736304" cy="11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81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FlexEvent.CREATION_COMPLETE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Fires when all objects in the application finished layout. </a:t>
            </a:r>
          </a:p>
          <a:p>
            <a:endParaRPr lang="en-US" sz="2800" dirty="0"/>
          </a:p>
          <a:p>
            <a:r>
              <a:rPr lang="en-US" sz="2800" dirty="0" smtClean="0"/>
              <a:t>Remember to assign a width and height to the </a:t>
            </a:r>
            <a:r>
              <a:rPr lang="en-US" sz="2800" smtClean="0"/>
              <a:t>object in MXML files, </a:t>
            </a:r>
            <a:r>
              <a:rPr lang="en-US" sz="2800" dirty="0" smtClean="0"/>
              <a:t>so it can be drawn in the right place.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322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7057"/>
            <a:ext cx="8229600" cy="1143000"/>
          </a:xfrm>
        </p:spPr>
        <p:txBody>
          <a:bodyPr/>
          <a:lstStyle/>
          <a:p>
            <a:r>
              <a:rPr lang="en-US" dirty="0" smtClean="0"/>
              <a:t>Next time: Events &amp;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8000"/>
            <a:ext cx="9143999" cy="5692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89" y="756153"/>
            <a:ext cx="7429500" cy="495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9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86"/>
            <a:ext cx="9144000" cy="543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2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674"/>
            <a:ext cx="9134612" cy="542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2"/>
          <p:cNvSpPr>
            <a:spLocks/>
          </p:cNvSpPr>
          <p:nvPr/>
        </p:nvSpPr>
        <p:spPr bwMode="auto">
          <a:xfrm>
            <a:off x="4379260" y="2561873"/>
            <a:ext cx="4046267" cy="524750"/>
          </a:xfrm>
          <a:prstGeom prst="ellipse">
            <a:avLst/>
          </a:prstGeom>
          <a:noFill/>
          <a:ln w="50800">
            <a:solidFill>
              <a:srgbClr val="FD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651674"/>
            <a:ext cx="9144000" cy="5425871"/>
            <a:chOff x="0" y="0"/>
            <a:chExt cx="7792" cy="4715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0" y="0"/>
              <a:ext cx="3383" cy="4624"/>
            </a:xfrm>
            <a:prstGeom prst="rect">
              <a:avLst/>
            </a:prstGeom>
            <a:solidFill>
              <a:srgbClr val="FFFFFF">
                <a:alpha val="7960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/>
            </p:cNvSpPr>
            <p:nvPr/>
          </p:nvSpPr>
          <p:spPr bwMode="auto">
            <a:xfrm>
              <a:off x="3376" y="0"/>
              <a:ext cx="4416" cy="1592"/>
            </a:xfrm>
            <a:prstGeom prst="rect">
              <a:avLst/>
            </a:prstGeom>
            <a:solidFill>
              <a:srgbClr val="FFFFFF">
                <a:alpha val="7960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3376" y="2155"/>
              <a:ext cx="4416" cy="2560"/>
            </a:xfrm>
            <a:prstGeom prst="rect">
              <a:avLst/>
            </a:prstGeom>
            <a:solidFill>
              <a:schemeClr val="tx1">
                <a:alpha val="79607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873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412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70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412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Oval 2"/>
          <p:cNvSpPr>
            <a:spLocks/>
          </p:cNvSpPr>
          <p:nvPr/>
        </p:nvSpPr>
        <p:spPr bwMode="auto">
          <a:xfrm>
            <a:off x="3385671" y="2256118"/>
            <a:ext cx="2438400" cy="571500"/>
          </a:xfrm>
          <a:prstGeom prst="ellipse">
            <a:avLst/>
          </a:prstGeom>
          <a:noFill/>
          <a:ln w="63500">
            <a:solidFill>
              <a:srgbClr val="FD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flex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82911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File -&gt; New -&gt; </a:t>
            </a:r>
            <a:br>
              <a:rPr lang="en-US" sz="2800" dirty="0" smtClean="0"/>
            </a:br>
            <a:r>
              <a:rPr lang="en-US" sz="2800" dirty="0" smtClean="0"/>
              <a:t>Flex project</a:t>
            </a:r>
          </a:p>
          <a:p>
            <a:endParaRPr lang="en-US" sz="2800" dirty="0" smtClean="0"/>
          </a:p>
          <a:p>
            <a:r>
              <a:rPr lang="en-US" sz="2800" dirty="0" smtClean="0"/>
              <a:t>Name: </a:t>
            </a:r>
            <a:r>
              <a:rPr lang="en-US" sz="2800" dirty="0" smtClean="0">
                <a:solidFill>
                  <a:srgbClr val="FCD5B5"/>
                </a:solidFill>
              </a:rPr>
              <a:t>Lab5ICP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Click “Finish”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Enter source view</a:t>
            </a:r>
          </a:p>
          <a:p>
            <a:endParaRPr lang="en-US" sz="2800" dirty="0">
              <a:solidFill>
                <a:srgbClr val="FCD5B5"/>
              </a:solidFill>
            </a:endParaRPr>
          </a:p>
          <a:p>
            <a:endParaRPr lang="en-US" sz="2800" dirty="0"/>
          </a:p>
        </p:txBody>
      </p:sp>
      <p:pic>
        <p:nvPicPr>
          <p:cNvPr id="5" name="Picture 4" descr="Screen Shot 2012-09-09 at 12.07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071" y="1600200"/>
            <a:ext cx="4797729" cy="477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2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abstract type that used to specify an </a:t>
            </a:r>
            <a:r>
              <a:rPr lang="en-US" sz="2800" i="1" dirty="0" smtClean="0"/>
              <a:t>interface</a:t>
            </a:r>
            <a:r>
              <a:rPr lang="en-US" sz="2800" dirty="0" smtClean="0"/>
              <a:t> that classes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must</a:t>
            </a:r>
            <a:r>
              <a:rPr lang="en-US" sz="2800" dirty="0" smtClean="0"/>
              <a:t> implement.</a:t>
            </a:r>
            <a:endParaRPr lang="en-US" sz="2800" dirty="0"/>
          </a:p>
          <a:p>
            <a:r>
              <a:rPr lang="en-US" sz="2800" dirty="0"/>
              <a:t>O</a:t>
            </a:r>
            <a:r>
              <a:rPr lang="en-US" sz="2800" dirty="0" smtClean="0"/>
              <a:t>nly contains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method signature</a:t>
            </a:r>
            <a:r>
              <a:rPr lang="en-US" sz="2800" dirty="0" smtClean="0"/>
              <a:t> (in Flex).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function </a:t>
            </a:r>
            <a:r>
              <a:rPr lang="en-US" sz="2400" dirty="0" err="1" smtClean="0">
                <a:solidFill>
                  <a:srgbClr val="FFFFFF"/>
                </a:solidFill>
              </a:rPr>
              <a:t>addOne</a:t>
            </a:r>
            <a:r>
              <a:rPr lang="en-US" sz="2400" dirty="0" smtClean="0">
                <a:solidFill>
                  <a:srgbClr val="FFFFFF"/>
                </a:solidFill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</a:rPr>
              <a:t>x:int</a:t>
            </a:r>
            <a:r>
              <a:rPr lang="en-US" sz="2400" dirty="0" smtClean="0">
                <a:solidFill>
                  <a:srgbClr val="FFFFFF"/>
                </a:solidFill>
              </a:rPr>
              <a:t>):</a:t>
            </a:r>
            <a:r>
              <a:rPr lang="en-US" sz="2400" dirty="0" err="1" smtClean="0">
                <a:solidFill>
                  <a:srgbClr val="FFFFFF"/>
                </a:solidFill>
              </a:rPr>
              <a:t>int</a:t>
            </a:r>
            <a:r>
              <a:rPr lang="en-US" sz="2400" dirty="0" smtClean="0">
                <a:solidFill>
                  <a:srgbClr val="FFFFFF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What the function actually does is written in the class that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implements </a:t>
            </a:r>
            <a:r>
              <a:rPr lang="en-US" sz="2400" dirty="0" smtClean="0"/>
              <a:t>the interface.</a:t>
            </a:r>
          </a:p>
          <a:p>
            <a:pPr lvl="1"/>
            <a:endParaRPr lang="en-US" sz="24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 typical use case: communication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“Here</a:t>
            </a:r>
            <a:r>
              <a:rPr lang="fr-FR" sz="2400" dirty="0" smtClean="0">
                <a:solidFill>
                  <a:srgbClr val="FFFFFF"/>
                </a:solidFill>
              </a:rPr>
              <a:t>’</a:t>
            </a:r>
            <a:r>
              <a:rPr lang="en-US" sz="2400" dirty="0" smtClean="0">
                <a:solidFill>
                  <a:srgbClr val="FFFFFF"/>
                </a:solidFill>
              </a:rPr>
              <a:t>s the requirement of this class…”</a:t>
            </a:r>
          </a:p>
          <a:p>
            <a:pPr lvl="1"/>
            <a:endParaRPr lang="en-US" sz="2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4948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34671</TotalTime>
  <Words>658</Words>
  <Application>Microsoft Macintosh PowerPoint</Application>
  <PresentationFormat>On-screen Show (4:3)</PresentationFormat>
  <Paragraphs>121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Black</vt:lpstr>
      <vt:lpstr>Lab 5: drawing and output</vt:lpstr>
      <vt:lpstr>Lab 5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a new flex project</vt:lpstr>
      <vt:lpstr>Interface</vt:lpstr>
      <vt:lpstr>Create an actionscript interface</vt:lpstr>
      <vt:lpstr>Create an actionscript class “GUI_Rectangle”</vt:lpstr>
      <vt:lpstr>Create an actionscript class “GUI_Rectangle”</vt:lpstr>
      <vt:lpstr>Add a GUI_Rectangle to the mxml</vt:lpstr>
      <vt:lpstr>graphics class methods</vt:lpstr>
      <vt:lpstr>Drawing coordinates</vt:lpstr>
      <vt:lpstr>Drawing coordinates</vt:lpstr>
      <vt:lpstr>Drawing coordinates</vt:lpstr>
      <vt:lpstr>Create an actionscript class “GUI_Triangle” </vt:lpstr>
      <vt:lpstr>Add a GUI_Triangle to the mxml</vt:lpstr>
      <vt:lpstr>Create a GUI_Smiley class </vt:lpstr>
      <vt:lpstr>Add a GUI_Smiley to the mxml</vt:lpstr>
      <vt:lpstr>Create a MXML component “Smiley_and_Label”</vt:lpstr>
      <vt:lpstr>FlexEvent.CREATION_COMPLETE</vt:lpstr>
      <vt:lpstr>Next time: Events &amp; input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Kelly Rivers</cp:lastModifiedBy>
  <cp:revision>571</cp:revision>
  <dcterms:created xsi:type="dcterms:W3CDTF">2012-08-02T22:06:06Z</dcterms:created>
  <dcterms:modified xsi:type="dcterms:W3CDTF">2013-09-25T14:55:55Z</dcterms:modified>
</cp:coreProperties>
</file>